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  <p:sldMasterId id="2147483749" r:id="rId3"/>
  </p:sldMasterIdLst>
  <p:sldIdLst>
    <p:sldId id="257" r:id="rId4"/>
    <p:sldId id="258" r:id="rId5"/>
    <p:sldId id="259" r:id="rId6"/>
    <p:sldId id="260" r:id="rId7"/>
    <p:sldId id="261" r:id="rId8"/>
    <p:sldId id="266" r:id="rId9"/>
    <p:sldId id="267" r:id="rId10"/>
    <p:sldId id="264" r:id="rId11"/>
    <p:sldId id="268" r:id="rId12"/>
    <p:sldId id="270" r:id="rId13"/>
    <p:sldId id="271" r:id="rId14"/>
    <p:sldId id="269" r:id="rId15"/>
    <p:sldId id="265" r:id="rId1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AF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416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7350" y="4464028"/>
            <a:ext cx="6858000" cy="1194650"/>
          </a:xfrm>
        </p:spPr>
        <p:txBody>
          <a:bodyPr wrap="none" anchor="t">
            <a:normAutofit/>
          </a:bodyPr>
          <a:lstStyle>
            <a:lvl1pPr algn="r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100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349" y="3829878"/>
            <a:ext cx="6858000" cy="618523"/>
          </a:xfrm>
        </p:spPr>
        <p:txBody>
          <a:bodyPr anchor="b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D521D68-2976-4751-B3DB-11FB03E3C947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9DDF459-C45B-49BD-AD4F-5E42CF8C114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48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3A21E975-18B2-4FAB-BE2D-5C1C3BCB392E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95877DF-835B-4279-B821-1EEBF2097FD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187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3534344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489399"/>
            <a:ext cx="7885509" cy="1501826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96CF6ED1-0A1A-4BF2-A3F4-B149EC3B501E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65331F7-665A-4A07-B049-ADCC27E7855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677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3438" y="787400"/>
            <a:ext cx="457200" cy="584200"/>
          </a:xfrm>
          <a:prstGeom prst="rect">
            <a:avLst/>
          </a:prstGeom>
        </p:spPr>
        <p:txBody>
          <a:bodyPr lIns="68580" tIns="34290" rIns="68580" bIns="34290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defTabSz="457200" fontAlgn="auto">
              <a:spcAft>
                <a:spcPts val="0"/>
              </a:spcAft>
              <a:defRPr/>
            </a:pPr>
            <a:r>
              <a:rPr lang="en-US" sz="6000" dirty="0">
                <a:solidFill>
                  <a:prstClr val="white"/>
                </a:solidFill>
                <a:effectLst/>
                <a:latin typeface="+mn-lt"/>
                <a:cs typeface="+mn-cs"/>
              </a:rPr>
              <a:t>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27963" y="2743200"/>
            <a:ext cx="457200" cy="584200"/>
          </a:xfrm>
          <a:prstGeom prst="rect">
            <a:avLst/>
          </a:prstGeom>
        </p:spPr>
        <p:txBody>
          <a:bodyPr lIns="68580" tIns="34290" rIns="68580" bIns="34290"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defTabSz="457200" fontAlgn="auto">
              <a:spcAft>
                <a:spcPts val="0"/>
              </a:spcAft>
              <a:defRPr/>
            </a:pPr>
            <a:r>
              <a:rPr lang="en-US" sz="6000" dirty="0">
                <a:solidFill>
                  <a:prstClr val="white"/>
                </a:solidFill>
                <a:effectLst/>
                <a:latin typeface="+mn-lt"/>
                <a:cs typeface="+mn-cs"/>
              </a:rPr>
              <a:t>”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5"/>
            <a:ext cx="6977064" cy="2992904"/>
          </a:xfrm>
        </p:spPr>
        <p:txBody>
          <a:bodyPr/>
          <a:lstStyle>
            <a:lvl1pPr>
              <a:defRPr sz="33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8650" y="4501729"/>
            <a:ext cx="7884318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3C6EE246-F8FF-443A-AC4B-25C720E4D410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D8AC5F0-F0DD-46F0-A198-3C017E28012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648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326968"/>
            <a:ext cx="7886700" cy="2511835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850581"/>
            <a:ext cx="7885509" cy="114064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4E87C063-5697-494B-8797-5EEAD7B39034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ACA7EE98-315D-420F-A8A5-6B98A14FCED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67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Date Placeholder 2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3922DCC4-787A-4EAC-9A6B-3168910A0E3A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23971BB4-E809-4634-A51C-DD9FBD50F6D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438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65918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65918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65918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Date Placeholder 2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F18A0623-0EA0-46DB-B919-FF585E92C41A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6E38F35-E33C-4D62-83B3-73495DE1212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9420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B182EF19-906C-4A8E-BECC-D39ABA0D56F5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00A2186C-9A0E-4261-B300-623034C5E4D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89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707438" y="136525"/>
            <a:ext cx="3635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5D13CA84-A847-4DDE-8B73-D9B46AF0D1EA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D2FF0A34-03BD-419D-ACA7-591A231980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0816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7C49E5-3CF8-4347-BDED-730CAFF2B2AB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D2154D-8FE4-4C9C-A585-28B3FB519BA3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32388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947A5D-4E27-4CC7-ADF1-6C3E037B4F3C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65BF18-6112-4D99-845A-028197497034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3311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r="47591"/>
          <a:stretch>
            <a:fillRect/>
          </a:stretch>
        </p:blipFill>
        <p:spPr bwMode="auto">
          <a:xfrm>
            <a:off x="8391525" y="136525"/>
            <a:ext cx="573088" cy="54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solidFill>
                  <a:srgbClr val="2EB1E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2A868167-48A3-421E-B2D4-A81800BED673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BBE21684-BACA-4C19-8F0F-17801E7EE0B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2279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AAA5E6-CE24-4740-B90F-F333661BCFB3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0178B9-5DE3-4D01-8517-66C0EE47B43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25991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39D19B-B89C-4E5C-9690-ECC12CB0D39E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63E34C-B975-48B4-A041-481D7AF291C1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1936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08927E-DAF0-46B0-9053-3DBD52542E39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4F4B55-AF01-47A4-902A-BBEFE89B9EA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03174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31746-1C62-4949-9193-1D2B84BDC4A9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B1E88F-CF19-45DA-A253-7BB4F58DB800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89408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6296BC-F39C-46A3-ACA0-78A128F37D37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F88EE1-A709-49B1-BA11-41DCCFA8D38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34309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8777E2-23CF-4BFB-810E-F4DADF68179A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D8DDF1-380B-4814-9204-1232BB53BEC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502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CA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F2330B-6E49-406D-BBE9-7EF0735BB6F2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40CD36-C198-466D-8B7D-644D4E6CF8E2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98412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6FE00E-22C7-4ABA-8984-94710CD55EC4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2C9860-2B3B-4EB2-B7A6-5957C5045DC7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49027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090782-96AB-445F-825D-3E1E778A4222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3566BE-F1FD-489E-B849-0B03741DF93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95832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1428605"/>
      </p:ext>
    </p:extLst>
  </p:cSld>
  <p:clrMapOvr>
    <a:masterClrMapping/>
  </p:clrMapOvr>
  <p:transition spd="med" advClick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40899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034163AA-FBE8-4A47-B6DD-8B121D561720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8FDE89AA-F66E-4BE5-BD93-7305A0A83D8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0244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1ED86E38-7167-493C-ADBA-4EC17DADF821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DAD0750D-6116-4983-80DB-928708E44AB3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33886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78F323BD-0FCF-484A-9A45-896D22DC1B2A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F991BFAA-50B6-4EEF-98C0-FD8FA0DBC360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78970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AB65B50F-A3DD-45A3-8963-2A2A6A6B6CA0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0C96914-3C32-47F2-B173-F8D2BDE32E02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10645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788515D6-C82E-4815-AD8F-33770C5175BA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09CC2279-697B-4572-9C71-E069D278DC1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43582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9D2F94D3-1659-4321-9DFE-63ECD0A118A2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7CAE730-3BB6-4D78-9392-74C3936060A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6596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640B473-6C80-4D76-8324-2F0F63635F4F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3CAC6D12-AA43-4FBE-8AA1-32E45231FAD2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53647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20381799-B724-4933-BFF5-EA119580ACA9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1B2DD999-3C08-44A8-99DD-85D91CCA1E56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305825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45D79074-B9B4-4D08-9421-0BF53205D20A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0CC8E678-86D0-4822-9F26-63DFCECE3AA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74947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CA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88DA7105-A9C8-4478-98A0-EAE7137B6317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C4943F37-968F-4E4C-8BE4-B67ECC1962B3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989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7944378F-17A7-4D27-B59D-9D1B57B53A56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1EEC409F-1022-47CD-AB8D-0187072B393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8143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0000" y="1825625"/>
            <a:ext cx="3768912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03A7E79-1531-4D99-AE8A-9C18CEBE7A96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6E30F8A7-12EF-4996-B63E-FC2CBA10A2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52753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6786A160-DA8C-4D51-AF64-75F2145100EA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9256E952-19DD-4725-8031-A0DA3156CDF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735428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1282095"/>
      </p:ext>
    </p:extLst>
  </p:cSld>
  <p:clrMapOvr>
    <a:masterClrMapping/>
  </p:clrMapOvr>
  <p:transition spd="med" advClick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681163"/>
            <a:ext cx="3768912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000" y="2505075"/>
            <a:ext cx="376891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9880" y="1681163"/>
            <a:ext cx="3776661" cy="823912"/>
          </a:xfrm>
        </p:spPr>
        <p:txBody>
          <a:bodyPr rtlCol="0" anchor="b">
            <a:normAutofit/>
          </a:bodyPr>
          <a:lstStyle>
            <a:lvl1pPr>
              <a:buNone/>
              <a:defRPr lang="en-US"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9880" y="2505075"/>
            <a:ext cx="377666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0EAE1FBE-D8B5-458D-8B24-3BB63D9BBA60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D41D4209-A9EB-46C7-A1E3-A718287270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12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4A50EAF-5944-4C3C-AFFB-98977D65E81E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DFA9249C-54CD-4D10-BBC6-4F439BA110E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118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A6F7498E-4E8F-4CB4-AD51-B8CEF7A7B0E2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CDBF9223-F2D6-4A69-A73D-89EB1C409CB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696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2057400"/>
            <a:ext cx="2739019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13996D02-A061-44D8-BC9C-8E0CBFCF2888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2754FEFD-1935-4978-8353-95607D9858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383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2057400"/>
            <a:ext cx="2739019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E4E0D5E7-DE46-4680-9B8B-1E607C992D01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15F5430B-858E-4BD9-B3B6-88FFC6474F6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439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825625"/>
            <a:ext cx="7675562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457200" fontAlgn="auto">
              <a:spcBef>
                <a:spcPts val="0"/>
              </a:spcBef>
              <a:spcAft>
                <a:spcPts val="0"/>
              </a:spcAft>
              <a:defRPr sz="900">
                <a:gradFill flip="none" rotWithShape="1">
                  <a:gsLst>
                    <a:gs pos="28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38000"/>
                        <a:lumOff val="62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5400000" scaled="1"/>
                  <a:tileRect/>
                </a:gradFill>
                <a:latin typeface="+mn-lt"/>
                <a:cs typeface="+mn-cs"/>
              </a:defRPr>
            </a:lvl1pPr>
          </a:lstStyle>
          <a:p>
            <a:pPr>
              <a:defRPr/>
            </a:pPr>
            <a:fld id="{440FB63F-B366-4B31-BF37-1BAE42D92990}" type="datetimeFigureOut">
              <a:rPr lang="en-US"/>
              <a:pPr>
                <a:defRPr/>
              </a:pPr>
              <a:t>5/7/2017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457200" fontAlgn="auto">
              <a:spcBef>
                <a:spcPts val="0"/>
              </a:spcBef>
              <a:spcAft>
                <a:spcPts val="0"/>
              </a:spcAft>
              <a:defRPr sz="900">
                <a:gradFill flip="none" rotWithShape="1">
                  <a:gsLst>
                    <a:gs pos="28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38000"/>
                        <a:lumOff val="62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5400000" scaled="1"/>
                  <a:tileRect/>
                </a:gra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457200" fontAlgn="auto">
              <a:spcBef>
                <a:spcPts val="0"/>
              </a:spcBef>
              <a:spcAft>
                <a:spcPts val="0"/>
              </a:spcAft>
              <a:defRPr sz="900">
                <a:gradFill flip="none" rotWithShape="1">
                  <a:gsLst>
                    <a:gs pos="28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38000"/>
                        <a:lumOff val="62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5400000" scaled="1"/>
                  <a:tileRect/>
                </a:gradFill>
                <a:latin typeface="+mn-lt"/>
                <a:cs typeface="+mn-cs"/>
              </a:defRPr>
            </a:lvl1pPr>
          </a:lstStyle>
          <a:p>
            <a:pPr>
              <a:defRPr/>
            </a:pPr>
            <a:fld id="{09939939-890D-4486-B9F6-CB9D2B6B055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  <p:sldLayoutId id="2147483817" r:id="rId15"/>
    <p:sldLayoutId id="2147483818" r:id="rId16"/>
    <p:sldLayoutId id="2147483819" r:id="rId17"/>
  </p:sldLayoutIdLst>
  <p:hf sldNum="0" hdr="0" ftr="0" dt="0"/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rgbClr val="36B6E7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36B6E7"/>
          </a:solidFill>
          <a:latin typeface="Corbel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charset="0"/>
        <a:buChar char="•"/>
        <a:defRPr sz="2400" kern="1200">
          <a:solidFill>
            <a:srgbClr val="126D96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2000" kern="1200">
          <a:solidFill>
            <a:srgbClr val="126D96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600" kern="1200">
          <a:solidFill>
            <a:srgbClr val="126D96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400" kern="1200">
          <a:solidFill>
            <a:srgbClr val="126D96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400" kern="1200">
          <a:solidFill>
            <a:srgbClr val="126D96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CA" altLang="en-US" smtClean="0"/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CA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1A48AAB-1F33-4AD9-A3B4-5D2C3B400821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3205EEE9-8F55-44FB-B1D3-34A78AB5CAB7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2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CA" altLang="en-US" smtClean="0"/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CA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fld id="{C16BCEBC-8118-47EE-8161-C8E95762A3CD}" type="datetimeFigureOut">
              <a:rPr lang="en-CA"/>
              <a:pPr>
                <a:defRPr/>
              </a:pPr>
              <a:t>2017-05-07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fld id="{4FA43D92-0AB9-43BF-A643-E53A80A9465B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2.png"/><Relationship Id="rId7" Type="http://schemas.openxmlformats.org/officeDocument/2006/relationships/image" Target="../media/image4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7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26" Type="http://schemas.openxmlformats.org/officeDocument/2006/relationships/image" Target="../media/image34.png"/><Relationship Id="rId3" Type="http://schemas.openxmlformats.org/officeDocument/2006/relationships/image" Target="../media/image2.png"/><Relationship Id="rId21" Type="http://schemas.openxmlformats.org/officeDocument/2006/relationships/image" Target="../media/image29.png"/><Relationship Id="rId7" Type="http://schemas.openxmlformats.org/officeDocument/2006/relationships/image" Target="../media/image15.png"/><Relationship Id="rId12" Type="http://schemas.openxmlformats.org/officeDocument/2006/relationships/image" Target="../media/image20.jpeg"/><Relationship Id="rId17" Type="http://schemas.openxmlformats.org/officeDocument/2006/relationships/image" Target="../media/image25.png"/><Relationship Id="rId25" Type="http://schemas.openxmlformats.org/officeDocument/2006/relationships/image" Target="../media/image33.png"/><Relationship Id="rId2" Type="http://schemas.openxmlformats.org/officeDocument/2006/relationships/image" Target="../media/image11.png"/><Relationship Id="rId16" Type="http://schemas.openxmlformats.org/officeDocument/2006/relationships/image" Target="../media/image24.png"/><Relationship Id="rId20" Type="http://schemas.openxmlformats.org/officeDocument/2006/relationships/image" Target="../media/image28.png"/><Relationship Id="rId29" Type="http://schemas.openxmlformats.org/officeDocument/2006/relationships/image" Target="../media/image37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4.png"/><Relationship Id="rId11" Type="http://schemas.openxmlformats.org/officeDocument/2006/relationships/image" Target="../media/image19.jpeg"/><Relationship Id="rId24" Type="http://schemas.openxmlformats.org/officeDocument/2006/relationships/image" Target="../media/image32.png"/><Relationship Id="rId5" Type="http://schemas.openxmlformats.org/officeDocument/2006/relationships/image" Target="../media/image13.jpeg"/><Relationship Id="rId15" Type="http://schemas.openxmlformats.org/officeDocument/2006/relationships/image" Target="../media/image23.jpeg"/><Relationship Id="rId23" Type="http://schemas.openxmlformats.org/officeDocument/2006/relationships/image" Target="../media/image31.jpeg"/><Relationship Id="rId28" Type="http://schemas.openxmlformats.org/officeDocument/2006/relationships/image" Target="../media/image36.png"/><Relationship Id="rId10" Type="http://schemas.openxmlformats.org/officeDocument/2006/relationships/image" Target="../media/image18.jpe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Relationship Id="rId22" Type="http://schemas.openxmlformats.org/officeDocument/2006/relationships/image" Target="../media/image30.png"/><Relationship Id="rId27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4375" y="1189038"/>
            <a:ext cx="6121400" cy="757237"/>
          </a:xfrm>
        </p:spPr>
        <p:txBody>
          <a:bodyPr rtlCol="0"/>
          <a:lstStyle/>
          <a:p>
            <a:pPr algn="l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3600" dirty="0">
                <a:solidFill>
                  <a:srgbClr val="27AFE5"/>
                </a:solidFill>
              </a:rPr>
              <a:t>Data-Limited Fisheries Toolkit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0" y="1189038"/>
            <a:ext cx="1000125" cy="942975"/>
          </a:xfrm>
          <a:prstGeom prst="rect">
            <a:avLst/>
          </a:prstGeom>
          <a:effectLst>
            <a:outerShdw blurRad="546100" dist="660400" dir="5400000" sx="86000" sy="86000" rotWithShape="0">
              <a:prstClr val="black">
                <a:alpha val="0"/>
              </a:prstClr>
            </a:outerShdw>
          </a:effectLst>
        </p:spPr>
      </p:pic>
      <p:pic>
        <p:nvPicPr>
          <p:cNvPr id="34820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725" y="5080000"/>
            <a:ext cx="541338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763" y="5106988"/>
            <a:ext cx="439737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2" name="TextBox 9"/>
          <p:cNvSpPr txBox="1">
            <a:spLocks noChangeArrowheads="1"/>
          </p:cNvSpPr>
          <p:nvPr/>
        </p:nvSpPr>
        <p:spPr bwMode="auto">
          <a:xfrm>
            <a:off x="2849563" y="5278438"/>
            <a:ext cx="4192587" cy="969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eaLnBrk="1" hangingPunct="1"/>
            <a:r>
              <a:rPr lang="en-CA" altLang="en-US" sz="1900">
                <a:solidFill>
                  <a:srgbClr val="126D96"/>
                </a:solidFill>
                <a:latin typeface="Corbel" pitchFamily="34" charset="0"/>
              </a:rPr>
              <a:t>Tom Carruthers  &amp;  Adrian Hordyk     </a:t>
            </a:r>
            <a:r>
              <a:rPr lang="en-CA" altLang="en-US" sz="1900">
                <a:solidFill>
                  <a:srgbClr val="FFFFFF"/>
                </a:solidFill>
                <a:latin typeface="Corbel" pitchFamily="34" charset="0"/>
              </a:rPr>
              <a:t>.</a:t>
            </a:r>
          </a:p>
          <a:p>
            <a:pPr algn="r" eaLnBrk="1" hangingPunct="1"/>
            <a:r>
              <a:rPr lang="en-CA" altLang="en-US" sz="1900">
                <a:solidFill>
                  <a:srgbClr val="126D96"/>
                </a:solidFill>
                <a:latin typeface="Corbel" pitchFamily="34" charset="0"/>
              </a:rPr>
              <a:t> </a:t>
            </a:r>
          </a:p>
          <a:p>
            <a:pPr algn="r" eaLnBrk="1" hangingPunct="1"/>
            <a:r>
              <a:rPr lang="en-CA" altLang="en-US" sz="1900">
                <a:solidFill>
                  <a:srgbClr val="126D96"/>
                </a:solidFill>
                <a:latin typeface="Corbel" pitchFamily="34" charset="0"/>
              </a:rPr>
              <a:t>Nicolas Gutierrez</a:t>
            </a:r>
          </a:p>
        </p:txBody>
      </p:sp>
      <p:sp>
        <p:nvSpPr>
          <p:cNvPr id="34823" name="Subtitle 2"/>
          <p:cNvSpPr txBox="1">
            <a:spLocks/>
          </p:cNvSpPr>
          <p:nvPr/>
        </p:nvSpPr>
        <p:spPr bwMode="auto">
          <a:xfrm>
            <a:off x="1935163" y="3232150"/>
            <a:ext cx="3165475" cy="67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400">
                <a:solidFill>
                  <a:srgbClr val="126D96"/>
                </a:solidFill>
                <a:latin typeface="Corbel" pitchFamily="34" charset="0"/>
              </a:defRPr>
            </a:lvl1pPr>
            <a:lvl2pPr marL="514350" indent="-17145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2000">
                <a:solidFill>
                  <a:srgbClr val="126D96"/>
                </a:solidFill>
                <a:latin typeface="Corbel" pitchFamily="34" charset="0"/>
              </a:defRPr>
            </a:lvl2pPr>
            <a:lvl3pPr marL="857250" indent="-17145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600">
                <a:solidFill>
                  <a:srgbClr val="126D96"/>
                </a:solidFill>
                <a:latin typeface="Corbel" pitchFamily="34" charset="0"/>
              </a:defRPr>
            </a:lvl3pPr>
            <a:lvl4pPr marL="1200150" indent="-17145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4pPr>
            <a:lvl5pPr marL="1543050" indent="-17145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5pPr>
            <a:lvl6pPr marL="2000250" indent="-17145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6pPr>
            <a:lvl7pPr marL="2457450" indent="-17145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7pPr>
            <a:lvl8pPr marL="2914650" indent="-17145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8pPr>
            <a:lvl9pPr marL="3371850" indent="-17145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9pPr>
          </a:lstStyle>
          <a:p>
            <a:pPr eaLnBrk="1" hangingPunct="1">
              <a:spcBef>
                <a:spcPts val="1000"/>
              </a:spcBef>
              <a:spcAft>
                <a:spcPts val="600"/>
              </a:spcAft>
              <a:buFont typeface="Arial" charset="0"/>
              <a:buNone/>
            </a:pPr>
            <a:r>
              <a:rPr lang="en-US" altLang="en-US" sz="2800">
                <a:solidFill>
                  <a:srgbClr val="F6BB00"/>
                </a:solidFill>
              </a:rPr>
              <a:t>What is DLMtool? </a:t>
            </a:r>
          </a:p>
        </p:txBody>
      </p:sp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675" y="5780088"/>
            <a:ext cx="547688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5" name="Subtitle 2"/>
          <p:cNvSpPr txBox="1">
            <a:spLocks/>
          </p:cNvSpPr>
          <p:nvPr/>
        </p:nvSpPr>
        <p:spPr bwMode="auto">
          <a:xfrm>
            <a:off x="1935163" y="3657600"/>
            <a:ext cx="2616200" cy="67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400">
                <a:solidFill>
                  <a:srgbClr val="126D96"/>
                </a:solidFill>
                <a:latin typeface="Corbel" pitchFamily="34" charset="0"/>
              </a:defRPr>
            </a:lvl1pPr>
            <a:lvl2pPr marL="514350" indent="-17145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2000">
                <a:solidFill>
                  <a:srgbClr val="126D96"/>
                </a:solidFill>
                <a:latin typeface="Corbel" pitchFamily="34" charset="0"/>
              </a:defRPr>
            </a:lvl2pPr>
            <a:lvl3pPr marL="857250" indent="-17145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600">
                <a:solidFill>
                  <a:srgbClr val="126D96"/>
                </a:solidFill>
                <a:latin typeface="Corbel" pitchFamily="34" charset="0"/>
              </a:defRPr>
            </a:lvl3pPr>
            <a:lvl4pPr marL="1200150" indent="-17145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4pPr>
            <a:lvl5pPr marL="1543050" indent="-17145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5pPr>
            <a:lvl6pPr marL="2000250" indent="-17145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6pPr>
            <a:lvl7pPr marL="2457450" indent="-17145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7pPr>
            <a:lvl8pPr marL="2914650" indent="-17145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8pPr>
            <a:lvl9pPr marL="3371850" indent="-17145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9pPr>
          </a:lstStyle>
          <a:p>
            <a:pPr eaLnBrk="1" hangingPunct="1">
              <a:spcBef>
                <a:spcPts val="1000"/>
              </a:spcBef>
              <a:buFont typeface="Arial" charset="0"/>
              <a:buNone/>
            </a:pPr>
            <a:r>
              <a:rPr lang="en-US" altLang="en-US" sz="1800">
                <a:solidFill>
                  <a:srgbClr val="F6BB00"/>
                </a:solidFill>
              </a:rPr>
              <a:t>Lecture 1c, May 2017</a:t>
            </a:r>
          </a:p>
        </p:txBody>
      </p:sp>
      <p:sp>
        <p:nvSpPr>
          <p:cNvPr id="34826" name="Subtitle 2"/>
          <p:cNvSpPr txBox="1">
            <a:spLocks/>
          </p:cNvSpPr>
          <p:nvPr/>
        </p:nvSpPr>
        <p:spPr bwMode="auto">
          <a:xfrm>
            <a:off x="1984375" y="1957388"/>
            <a:ext cx="5572125" cy="75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defTabSz="685800" eaLnBrk="0" hangingPunct="0">
              <a:lnSpc>
                <a:spcPct val="90000"/>
              </a:lnSpc>
              <a:spcBef>
                <a:spcPts val="750"/>
              </a:spcBef>
              <a:buFont typeface="Arial" charset="0"/>
              <a:buChar char="•"/>
              <a:defRPr sz="2400">
                <a:solidFill>
                  <a:srgbClr val="126D96"/>
                </a:solidFill>
                <a:latin typeface="Corbel" pitchFamily="34" charset="0"/>
              </a:defRPr>
            </a:lvl1pPr>
            <a:lvl2pPr marL="342900" indent="-171450" defTabSz="6858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2000">
                <a:solidFill>
                  <a:srgbClr val="126D96"/>
                </a:solidFill>
                <a:latin typeface="Corbel" pitchFamily="34" charset="0"/>
              </a:defRPr>
            </a:lvl2pPr>
            <a:lvl3pPr marL="685800" indent="-171450" defTabSz="6858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600">
                <a:solidFill>
                  <a:srgbClr val="126D96"/>
                </a:solidFill>
                <a:latin typeface="Corbel" pitchFamily="34" charset="0"/>
              </a:defRPr>
            </a:lvl3pPr>
            <a:lvl4pPr marL="1028700" indent="-171450" defTabSz="6858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4pPr>
            <a:lvl5pPr marL="1371600" indent="-171450" defTabSz="685800" eaLnBrk="0" hangingPunct="0">
              <a:lnSpc>
                <a:spcPct val="90000"/>
              </a:lnSpc>
              <a:spcBef>
                <a:spcPts val="375"/>
              </a:spcBef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5pPr>
            <a:lvl6pPr marL="182880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6pPr>
            <a:lvl7pPr marL="228600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7pPr>
            <a:lvl8pPr marL="274320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8pPr>
            <a:lvl9pPr marL="320040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400">
                <a:solidFill>
                  <a:srgbClr val="126D96"/>
                </a:solidFill>
                <a:latin typeface="Corbel" pitchFamily="34" charset="0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en-US" sz="2000" i="1">
                <a:solidFill>
                  <a:srgbClr val="27AFE5"/>
                </a:solidFill>
              </a:rPr>
              <a:t>Evaluating management strategies for data-limited fish species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984375" y="4095750"/>
            <a:ext cx="3625850" cy="0"/>
          </a:xfrm>
          <a:prstGeom prst="line">
            <a:avLst/>
          </a:prstGeom>
          <a:ln>
            <a:solidFill>
              <a:srgbClr val="F6BB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611188" y="188913"/>
            <a:ext cx="7886700" cy="1079500"/>
          </a:xfrm>
        </p:spPr>
        <p:txBody>
          <a:bodyPr/>
          <a:lstStyle/>
          <a:p>
            <a:pPr eaLnBrk="1" hangingPunct="1"/>
            <a:r>
              <a:rPr lang="en-CA" altLang="en-US" dirty="0" smtClean="0"/>
              <a:t>5. Future </a:t>
            </a:r>
            <a:r>
              <a:rPr lang="en-CA" altLang="en-US" dirty="0" smtClean="0"/>
              <a:t>additions</a:t>
            </a:r>
          </a:p>
        </p:txBody>
      </p:sp>
      <p:sp>
        <p:nvSpPr>
          <p:cNvPr id="44035" name="Content Placeholder 2"/>
          <p:cNvSpPr>
            <a:spLocks noGrp="1"/>
          </p:cNvSpPr>
          <p:nvPr>
            <p:ph idx="1"/>
          </p:nvPr>
        </p:nvSpPr>
        <p:spPr>
          <a:xfrm>
            <a:off x="827088" y="1268413"/>
            <a:ext cx="7908925" cy="4351337"/>
          </a:xfrm>
        </p:spPr>
        <p:txBody>
          <a:bodyPr/>
          <a:lstStyle/>
          <a:p>
            <a:pPr eaLnBrk="1" hangingPunct="1"/>
            <a:r>
              <a:rPr lang="en-CA" altLang="en-US" dirty="0" smtClean="0"/>
              <a:t>Age-dependent M</a:t>
            </a:r>
          </a:p>
          <a:p>
            <a:pPr eaLnBrk="1" hangingPunct="1"/>
            <a:r>
              <a:rPr lang="en-CA" altLang="en-US" dirty="0" smtClean="0"/>
              <a:t>Discarding rate and post-release survival</a:t>
            </a:r>
          </a:p>
          <a:p>
            <a:pPr eaLnBrk="1" hangingPunct="1"/>
            <a:r>
              <a:rPr lang="en-CA" altLang="en-US" dirty="0" smtClean="0"/>
              <a:t>Additional data-rich MPs (state-space delay-difference)</a:t>
            </a:r>
          </a:p>
          <a:p>
            <a:pPr eaLnBrk="1" hangingPunct="1"/>
            <a:r>
              <a:rPr lang="en-CA" altLang="en-US" dirty="0" err="1" smtClean="0"/>
              <a:t>Bioeconomic</a:t>
            </a:r>
            <a:r>
              <a:rPr lang="en-CA" altLang="en-US" dirty="0" smtClean="0"/>
              <a:t> fleet models</a:t>
            </a:r>
          </a:p>
          <a:p>
            <a:pPr eaLnBrk="1" hangingPunct="1"/>
            <a:r>
              <a:rPr lang="en-CA" altLang="en-US" dirty="0" smtClean="0"/>
              <a:t>Multispecies operating models</a:t>
            </a:r>
          </a:p>
          <a:p>
            <a:pPr eaLnBrk="1" hangingPunct="1"/>
            <a:r>
              <a:rPr lang="en-CA" altLang="en-US" dirty="0" smtClean="0"/>
              <a:t>More complex spatial models</a:t>
            </a:r>
          </a:p>
          <a:p>
            <a:pPr eaLnBrk="1" hangingPunct="1"/>
            <a:r>
              <a:rPr lang="en-CA" altLang="en-US" dirty="0" smtClean="0"/>
              <a:t>Ontogenetic habitat shifts</a:t>
            </a:r>
          </a:p>
          <a:p>
            <a:pPr eaLnBrk="1" hangingPunct="1"/>
            <a:r>
              <a:rPr lang="en-CA" altLang="en-US" dirty="0" smtClean="0"/>
              <a:t>Hermaphroditism (sequential hermaphroditism)</a:t>
            </a:r>
          </a:p>
          <a:p>
            <a:pPr eaLnBrk="1" hangingPunct="1"/>
            <a:r>
              <a:rPr lang="en-CA" altLang="en-US" dirty="0" smtClean="0"/>
              <a:t>Ecosystem models (MICE)</a:t>
            </a:r>
          </a:p>
          <a:p>
            <a:pPr eaLnBrk="1" hangingPunct="1"/>
            <a:r>
              <a:rPr lang="en-CA" altLang="en-US" dirty="0" smtClean="0"/>
              <a:t>Automatic building of MPs that are ‘average-of-many-MPs’</a:t>
            </a:r>
          </a:p>
          <a:p>
            <a:pPr eaLnBrk="1" hangingPunct="1"/>
            <a:endParaRPr lang="en-CA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28" b="17253"/>
          <a:stretch>
            <a:fillRect/>
          </a:stretch>
        </p:blipFill>
        <p:spPr bwMode="auto">
          <a:xfrm>
            <a:off x="0" y="1122363"/>
            <a:ext cx="9144000" cy="3563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Title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706437"/>
          </a:xfrm>
        </p:spPr>
        <p:txBody>
          <a:bodyPr/>
          <a:lstStyle/>
          <a:p>
            <a:r>
              <a:rPr lang="en-CA" altLang="en-US" sz="3400" dirty="0" smtClean="0"/>
              <a:t>Future applications</a:t>
            </a:r>
            <a:endParaRPr lang="en-CA" altLang="en-US" sz="2700" dirty="0" smtClean="0">
              <a:solidFill>
                <a:srgbClr val="0000FF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1739900" y="2647950"/>
            <a:ext cx="1076325" cy="50323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 rot="20124361">
            <a:off x="992188" y="2262188"/>
            <a:ext cx="333375" cy="5048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222875" y="3008313"/>
            <a:ext cx="1717675" cy="1223962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2335213" y="1543050"/>
            <a:ext cx="2154237" cy="2076450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 rot="20646512">
            <a:off x="-1428750" y="1890713"/>
            <a:ext cx="2879725" cy="2463800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pic>
        <p:nvPicPr>
          <p:cNvPr id="4506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368" y="1296988"/>
            <a:ext cx="1077070" cy="533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5438" y="5343525"/>
            <a:ext cx="4897437" cy="9540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FF0000"/>
                </a:solidFill>
                <a:latin typeface="Calibri"/>
                <a:cs typeface="+mn-cs"/>
              </a:rPr>
              <a:t>USA NOAA</a:t>
            </a:r>
          </a:p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endParaRPr lang="en-CA" b="1" dirty="0">
              <a:solidFill>
                <a:srgbClr val="FF0000"/>
              </a:solidFill>
              <a:latin typeface="Calibri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60508" y="5138747"/>
            <a:ext cx="3835400" cy="95410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0070C0"/>
                </a:solidFill>
                <a:latin typeface="Calibri"/>
                <a:cs typeface="+mn-cs"/>
              </a:rPr>
              <a:t>UN FAO: ABNJ tuna fisheries</a:t>
            </a:r>
          </a:p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 smtClean="0">
                <a:solidFill>
                  <a:srgbClr val="00B050"/>
                </a:solidFill>
                <a:latin typeface="Calibri"/>
                <a:cs typeface="+mn-cs"/>
              </a:rPr>
              <a:t>Mexican </a:t>
            </a:r>
            <a:r>
              <a:rPr lang="en-CA" b="1" dirty="0">
                <a:solidFill>
                  <a:srgbClr val="00B050"/>
                </a:solidFill>
                <a:latin typeface="Calibri"/>
                <a:cs typeface="+mn-cs"/>
              </a:rPr>
              <a:t>near-shore fisheries 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525" y="5224463"/>
            <a:ext cx="627063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791" y="5615801"/>
            <a:ext cx="474662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071" y="5000635"/>
            <a:ext cx="619125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Oval 19"/>
          <p:cNvSpPr/>
          <p:nvPr/>
        </p:nvSpPr>
        <p:spPr>
          <a:xfrm rot="2238548">
            <a:off x="2160588" y="2373313"/>
            <a:ext cx="546100" cy="5445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 rot="20124361">
            <a:off x="1016000" y="1830388"/>
            <a:ext cx="333375" cy="5048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 rot="19408650">
            <a:off x="1452563" y="2687638"/>
            <a:ext cx="334962" cy="503237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 rot="20124361">
            <a:off x="2444750" y="1990725"/>
            <a:ext cx="587375" cy="5048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3636963" y="1484313"/>
            <a:ext cx="1385887" cy="1223962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CA">
              <a:solidFill>
                <a:prstClr val="white"/>
              </a:solidFill>
            </a:endParaRPr>
          </a:p>
        </p:txBody>
      </p:sp>
      <p:sp>
        <p:nvSpPr>
          <p:cNvPr id="45076" name="TextBox 2"/>
          <p:cNvSpPr txBox="1">
            <a:spLocks noChangeArrowheads="1"/>
          </p:cNvSpPr>
          <p:nvPr/>
        </p:nvSpPr>
        <p:spPr bwMode="auto">
          <a:xfrm>
            <a:off x="250825" y="4837113"/>
            <a:ext cx="31623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CA" altLang="en-US">
                <a:solidFill>
                  <a:srgbClr val="FF0000"/>
                </a:solidFill>
              </a:rPr>
              <a:t>Ongoing DLMtool applications </a:t>
            </a:r>
          </a:p>
        </p:txBody>
      </p:sp>
      <p:pic>
        <p:nvPicPr>
          <p:cNvPr id="45077" name="Picture 21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2560" y="5805902"/>
            <a:ext cx="823913" cy="366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78" name="Picture 2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6539" y="6255366"/>
            <a:ext cx="670049" cy="503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325438" y="5816205"/>
            <a:ext cx="2899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 smtClean="0">
                <a:solidFill>
                  <a:srgbClr val="FF0000"/>
                </a:solidFill>
                <a:latin typeface="Calibri"/>
                <a:cs typeface="+mn-cs"/>
              </a:rPr>
              <a:t>California </a:t>
            </a:r>
            <a:r>
              <a:rPr lang="en-CA" b="1" dirty="0">
                <a:solidFill>
                  <a:srgbClr val="FF0000"/>
                </a:solidFill>
                <a:latin typeface="Calibri"/>
                <a:cs typeface="+mn-cs"/>
              </a:rPr>
              <a:t>Dep. Fish. </a:t>
            </a:r>
            <a:r>
              <a:rPr lang="en-CA" b="1" dirty="0" smtClean="0">
                <a:solidFill>
                  <a:srgbClr val="FF0000"/>
                </a:solidFill>
                <a:latin typeface="Calibri"/>
                <a:cs typeface="+mn-cs"/>
              </a:rPr>
              <a:t>Wild.</a:t>
            </a:r>
            <a:endParaRPr lang="en-CA" b="1" dirty="0">
              <a:solidFill>
                <a:srgbClr val="FF0000"/>
              </a:solidFill>
              <a:latin typeface="Calibri"/>
              <a:cs typeface="+mn-cs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 flipV="1">
            <a:off x="5643690" y="3619500"/>
            <a:ext cx="180020" cy="21602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25438" y="6284769"/>
            <a:ext cx="28729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2400"/>
              </a:spcAft>
              <a:defRPr/>
            </a:pPr>
            <a:r>
              <a:rPr lang="en-CA" b="1" dirty="0">
                <a:solidFill>
                  <a:srgbClr val="FF0000"/>
                </a:solidFill>
                <a:latin typeface="Calibri"/>
              </a:rPr>
              <a:t>Canadian Dep. Fish. Oceans.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60508" y="6255366"/>
            <a:ext cx="208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smtClean="0">
                <a:solidFill>
                  <a:schemeClr val="bg1">
                    <a:lumMod val="50000"/>
                  </a:schemeClr>
                </a:solidFill>
              </a:rPr>
              <a:t>Assorted proposals</a:t>
            </a:r>
            <a:endParaRPr lang="en-CA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5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5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3" grpId="0" animBg="1"/>
      <p:bldP spid="15" grpId="0" animBg="1"/>
      <p:bldP spid="21" grpId="0" animBg="1"/>
      <p:bldP spid="22" grpId="0" animBg="1"/>
      <p:bldP spid="23" grpId="0" animBg="1"/>
      <p:bldP spid="24" grpId="0" animBg="1"/>
      <p:bldP spid="25" grpId="0"/>
      <p:bldP spid="17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>
          <a:xfrm>
            <a:off x="250825" y="188913"/>
            <a:ext cx="7886700" cy="611187"/>
          </a:xfrm>
        </p:spPr>
        <p:txBody>
          <a:bodyPr/>
          <a:lstStyle/>
          <a:p>
            <a:pPr eaLnBrk="1" hangingPunct="1"/>
            <a:r>
              <a:rPr lang="en-CA" altLang="en-US" sz="2400" b="1" smtClean="0"/>
              <a:t>Online demo (www.datalimitedtoolkit.org/demo)</a:t>
            </a:r>
          </a:p>
        </p:txBody>
      </p:sp>
      <p:pic>
        <p:nvPicPr>
          <p:cNvPr id="4608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0" t="7872" r="15652" b="10767"/>
          <a:stretch>
            <a:fillRect/>
          </a:stretch>
        </p:blipFill>
        <p:spPr bwMode="auto">
          <a:xfrm>
            <a:off x="0" y="1022350"/>
            <a:ext cx="9144000" cy="583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>
          <a:xfrm>
            <a:off x="628650" y="395288"/>
            <a:ext cx="7886700" cy="587375"/>
          </a:xfrm>
        </p:spPr>
        <p:txBody>
          <a:bodyPr/>
          <a:lstStyle/>
          <a:p>
            <a:pPr eaLnBrk="1" hangingPunct="1"/>
            <a:r>
              <a:rPr lang="en-CA" altLang="en-US" smtClean="0"/>
              <a:t>References</a:t>
            </a:r>
          </a:p>
        </p:txBody>
      </p:sp>
      <p:sp>
        <p:nvSpPr>
          <p:cNvPr id="47107" name="Content Placeholder 2"/>
          <p:cNvSpPr>
            <a:spLocks noGrp="1"/>
          </p:cNvSpPr>
          <p:nvPr>
            <p:ph idx="1"/>
          </p:nvPr>
        </p:nvSpPr>
        <p:spPr>
          <a:xfrm>
            <a:off x="839788" y="1104900"/>
            <a:ext cx="7675562" cy="5316538"/>
          </a:xfrm>
        </p:spPr>
        <p:txBody>
          <a:bodyPr/>
          <a:lstStyle/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 smtClean="0">
                <a:solidFill>
                  <a:srgbClr val="27AFE5"/>
                </a:solidFill>
              </a:rPr>
              <a:t>Costello, C. et al. 2012</a:t>
            </a:r>
            <a:r>
              <a:rPr lang="en-CA" altLang="en-US" smtClean="0"/>
              <a:t>.Status and solutions for the world’s unassessed fisheries. Science 338, 517–520.	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 smtClean="0">
                <a:solidFill>
                  <a:srgbClr val="00B0F0"/>
                </a:solidFill>
              </a:rPr>
              <a:t>Nakatsuka, S. 2016</a:t>
            </a:r>
            <a:r>
              <a:rPr lang="en-CA" altLang="en-US" smtClean="0"/>
              <a:t>. Management strategy evaluation in regional fisheries management organizations − How to promote robust fisheries management in international settings. Fisheries Research. DOI: 10.1016/j.fishres.2016.11.018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 smtClean="0">
                <a:solidFill>
                  <a:srgbClr val="00B0F0"/>
                </a:solidFill>
              </a:rPr>
              <a:t>Punt, A.E., et al. 2016</a:t>
            </a:r>
            <a:r>
              <a:rPr lang="en-CA" altLang="en-US" smtClean="0"/>
              <a:t>.Management strategy evaluation: best practices. Fish Fish. 17, 303–334, http://dx.doi.org/10.1111/faf.12104.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 smtClean="0">
                <a:solidFill>
                  <a:srgbClr val="27AFE5"/>
                </a:solidFill>
              </a:rPr>
              <a:t>SEDAR, 2015</a:t>
            </a:r>
            <a:r>
              <a:rPr lang="en-CA" altLang="en-US" smtClean="0"/>
              <a:t>. SEDAR 46: U.S. Caribbean Data-Limited Species. SouthEast Data, Assessment, and Review (SEDAR) 23. http://sedarweb.org/sedar-46.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r>
              <a:rPr lang="en-CA" altLang="en-US" smtClean="0">
                <a:solidFill>
                  <a:srgbClr val="27AFE5"/>
                </a:solidFill>
              </a:rPr>
              <a:t>SEDAR, 2016</a:t>
            </a:r>
            <a:r>
              <a:rPr lang="en-CA" altLang="en-US" smtClean="0"/>
              <a:t>. Stock assessment report: Gulf of Mexico Data-limited species. Gulf of Mexico Fishery Management Council. SEDAR 49. http://sedarweb.org/sedar-49-final-stock-assessment-report-gulf-mexico-data-limited-species.</a:t>
            </a:r>
          </a:p>
          <a:p>
            <a:pPr marL="342900" lvl="1" indent="-215900" eaLnBrk="1" hangingPunct="1">
              <a:spcBef>
                <a:spcPts val="2400"/>
              </a:spcBef>
              <a:buFont typeface="Arial" charset="0"/>
              <a:buNone/>
            </a:pPr>
            <a:endParaRPr lang="en-CA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 altLang="en-US" b="1" smtClean="0">
                <a:solidFill>
                  <a:srgbClr val="F6BB00"/>
                </a:solidFill>
              </a:rPr>
              <a:t>Agenda</a:t>
            </a:r>
          </a:p>
        </p:txBody>
      </p:sp>
      <p:sp>
        <p:nvSpPr>
          <p:cNvPr id="35843" name="Content Placeholder 2"/>
          <p:cNvSpPr>
            <a:spLocks noGrp="1"/>
          </p:cNvSpPr>
          <p:nvPr>
            <p:ph idx="1"/>
          </p:nvPr>
        </p:nvSpPr>
        <p:spPr>
          <a:xfrm>
            <a:off x="1014413" y="1819275"/>
            <a:ext cx="7675562" cy="3984625"/>
          </a:xfrm>
        </p:spPr>
        <p:txBody>
          <a:bodyPr/>
          <a:lstStyle/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 smtClean="0"/>
              <a:t>Overview of DLMtool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 smtClean="0"/>
              <a:t>Case studies 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 smtClean="0"/>
              <a:t>Features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 smtClean="0"/>
              <a:t>Correct usage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 smtClean="0"/>
              <a:t>Future additions</a:t>
            </a:r>
          </a:p>
          <a:p>
            <a:pPr marL="514350" indent="-514350" eaLnBrk="1" hangingPunct="1">
              <a:spcAft>
                <a:spcPts val="1200"/>
              </a:spcAft>
              <a:buFont typeface="Corbel" pitchFamily="34" charset="0"/>
              <a:buAutoNum type="arabicPeriod"/>
            </a:pPr>
            <a:r>
              <a:rPr lang="en-CA" altLang="en-US" sz="2800" smtClean="0"/>
              <a:t>Online demo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1117600"/>
          </a:xfrm>
        </p:spPr>
        <p:txBody>
          <a:bodyPr/>
          <a:lstStyle/>
          <a:p>
            <a:pPr eaLnBrk="1" hangingPunct="1"/>
            <a:r>
              <a:rPr lang="en-CA" altLang="en-US" smtClean="0"/>
              <a:t>1. Overview</a:t>
            </a:r>
          </a:p>
        </p:txBody>
      </p:sp>
      <p:pic>
        <p:nvPicPr>
          <p:cNvPr id="368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63" y="2157413"/>
            <a:ext cx="84201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4"/>
          <p:cNvSpPr txBox="1">
            <a:spLocks noChangeArrowheads="1"/>
          </p:cNvSpPr>
          <p:nvPr/>
        </p:nvSpPr>
        <p:spPr bwMode="auto">
          <a:xfrm>
            <a:off x="398463" y="1301750"/>
            <a:ext cx="740410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200">
                <a:solidFill>
                  <a:srgbClr val="126D96"/>
                </a:solidFill>
                <a:latin typeface="Corbel" pitchFamily="34" charset="0"/>
              </a:rPr>
              <a:t>Approximately 90% of the world’s fisheries are lacking data to conduct a fishery stock assessment</a:t>
            </a:r>
          </a:p>
        </p:txBody>
      </p:sp>
      <p:sp>
        <p:nvSpPr>
          <p:cNvPr id="36869" name="TextBox 5"/>
          <p:cNvSpPr txBox="1">
            <a:spLocks noChangeArrowheads="1"/>
          </p:cNvSpPr>
          <p:nvPr/>
        </p:nvSpPr>
        <p:spPr bwMode="auto">
          <a:xfrm>
            <a:off x="4957763" y="6272213"/>
            <a:ext cx="40036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eaLnBrk="1" hangingPunct="1"/>
            <a:r>
              <a:rPr lang="en-CA" altLang="en-US" b="1">
                <a:solidFill>
                  <a:srgbClr val="126D96"/>
                </a:solidFill>
                <a:latin typeface="Corbel" pitchFamily="34" charset="0"/>
              </a:rPr>
              <a:t>Costello et al. 2014, UN FAO data</a:t>
            </a:r>
          </a:p>
        </p:txBody>
      </p:sp>
      <p:sp>
        <p:nvSpPr>
          <p:cNvPr id="36870" name="TextBox 6"/>
          <p:cNvSpPr txBox="1">
            <a:spLocks noChangeArrowheads="1"/>
          </p:cNvSpPr>
          <p:nvPr/>
        </p:nvSpPr>
        <p:spPr bwMode="auto">
          <a:xfrm>
            <a:off x="398463" y="5716588"/>
            <a:ext cx="63404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CA" altLang="en-US" b="1" i="1">
                <a:solidFill>
                  <a:srgbClr val="000000"/>
                </a:solidFill>
                <a:latin typeface="Corbel" pitchFamily="34" charset="0"/>
              </a:rPr>
              <a:t>Numbers represent the number of stocks in each region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6245" r="1183" b="5563"/>
          <a:stretch>
            <a:fillRect/>
          </a:stretch>
        </p:blipFill>
        <p:spPr bwMode="auto">
          <a:xfrm>
            <a:off x="-107950" y="1341438"/>
            <a:ext cx="9359900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25" y="115888"/>
            <a:ext cx="2232025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892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50" y="5727700"/>
            <a:ext cx="887413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5700713"/>
            <a:ext cx="727075" cy="9906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4" name="TextBox 1"/>
          <p:cNvSpPr txBox="1">
            <a:spLocks noChangeArrowheads="1"/>
          </p:cNvSpPr>
          <p:nvPr/>
        </p:nvSpPr>
        <p:spPr bwMode="auto">
          <a:xfrm>
            <a:off x="5292725" y="6321425"/>
            <a:ext cx="36718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CA" altLang="en-US" sz="1800" b="1" dirty="0" smtClean="0">
                <a:solidFill>
                  <a:srgbClr val="17375E"/>
                </a:solidFill>
              </a:rPr>
              <a:t>V4.1  </a:t>
            </a:r>
            <a:r>
              <a:rPr lang="en-CA" altLang="en-US" sz="1800" b="1" dirty="0">
                <a:solidFill>
                  <a:srgbClr val="17375E"/>
                </a:solidFill>
              </a:rPr>
              <a:t>Carruthers &amp; </a:t>
            </a:r>
            <a:r>
              <a:rPr lang="en-CA" altLang="en-US" sz="1800" b="1" dirty="0" err="1">
                <a:solidFill>
                  <a:srgbClr val="17375E"/>
                </a:solidFill>
              </a:rPr>
              <a:t>Hordyk</a:t>
            </a:r>
            <a:r>
              <a:rPr lang="en-CA" altLang="en-US" sz="1800" b="1" dirty="0">
                <a:solidFill>
                  <a:srgbClr val="17375E"/>
                </a:solidFill>
              </a:rPr>
              <a:t>  2017</a:t>
            </a:r>
          </a:p>
        </p:txBody>
      </p:sp>
      <p:sp>
        <p:nvSpPr>
          <p:cNvPr id="37895" name="TextBox 2"/>
          <p:cNvSpPr txBox="1">
            <a:spLocks noChangeArrowheads="1"/>
          </p:cNvSpPr>
          <p:nvPr/>
        </p:nvSpPr>
        <p:spPr bwMode="auto">
          <a:xfrm>
            <a:off x="313443" y="477694"/>
            <a:ext cx="5080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4572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4572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4572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4572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2000" b="1" dirty="0">
                <a:solidFill>
                  <a:srgbClr val="27AFE5"/>
                </a:solidFill>
              </a:rPr>
              <a:t>www.datalimitedtoolkit.org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Content Placeholder 2"/>
          <p:cNvSpPr>
            <a:spLocks noGrp="1"/>
          </p:cNvSpPr>
          <p:nvPr>
            <p:ph idx="1"/>
          </p:nvPr>
        </p:nvSpPr>
        <p:spPr>
          <a:xfrm>
            <a:off x="414338" y="1628775"/>
            <a:ext cx="8229600" cy="4525963"/>
          </a:xfrm>
        </p:spPr>
        <p:txBody>
          <a:bodyPr/>
          <a:lstStyle/>
          <a:p>
            <a:pPr eaLnBrk="1" hangingPunct="1"/>
            <a:endParaRPr lang="en-CA" altLang="en-US" smtClean="0"/>
          </a:p>
          <a:p>
            <a:pPr eaLnBrk="1" hangingPunct="1"/>
            <a:endParaRPr lang="en-CA" altLang="en-US" smtClean="0"/>
          </a:p>
        </p:txBody>
      </p:sp>
      <p:pic>
        <p:nvPicPr>
          <p:cNvPr id="3891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20" t="17801" r="298" b="9949"/>
          <a:stretch>
            <a:fillRect/>
          </a:stretch>
        </p:blipFill>
        <p:spPr bwMode="auto">
          <a:xfrm>
            <a:off x="-12700" y="1722438"/>
            <a:ext cx="9144000" cy="514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6" name="TextBox 3"/>
          <p:cNvSpPr txBox="1">
            <a:spLocks noChangeArrowheads="1"/>
          </p:cNvSpPr>
          <p:nvPr/>
        </p:nvSpPr>
        <p:spPr bwMode="auto">
          <a:xfrm>
            <a:off x="1387475" y="260350"/>
            <a:ext cx="63976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2800" b="1">
                <a:solidFill>
                  <a:srgbClr val="0070C0"/>
                </a:solidFill>
              </a:rPr>
              <a:t>10,000+                    128 			 30+</a:t>
            </a:r>
          </a:p>
        </p:txBody>
      </p:sp>
      <p:pic>
        <p:nvPicPr>
          <p:cNvPr id="3891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600" y="1844675"/>
            <a:ext cx="1422400" cy="70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8918" name="TextBox 7"/>
          <p:cNvSpPr txBox="1">
            <a:spLocks noChangeArrowheads="1"/>
          </p:cNvSpPr>
          <p:nvPr/>
        </p:nvSpPr>
        <p:spPr bwMode="auto">
          <a:xfrm>
            <a:off x="1258888" y="877888"/>
            <a:ext cx="69421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2400">
                <a:solidFill>
                  <a:srgbClr val="7F7F7F"/>
                </a:solidFill>
              </a:rPr>
              <a:t>downloads 	                                                     fisheries</a:t>
            </a:r>
          </a:p>
        </p:txBody>
      </p:sp>
      <p:sp>
        <p:nvSpPr>
          <p:cNvPr id="38919" name="Rectangle 4"/>
          <p:cNvSpPr>
            <a:spLocks noChangeArrowheads="1"/>
          </p:cNvSpPr>
          <p:nvPr/>
        </p:nvSpPr>
        <p:spPr bwMode="auto">
          <a:xfrm>
            <a:off x="3421063" y="692150"/>
            <a:ext cx="230187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CA" altLang="en-US" sz="2400">
                <a:solidFill>
                  <a:srgbClr val="7F7F7F"/>
                </a:solidFill>
              </a:rPr>
              <a:t>management procedures </a:t>
            </a:r>
            <a:endParaRPr lang="en-CA" altLang="en-US" sz="2400">
              <a:solidFill>
                <a:srgbClr val="000000"/>
              </a:solidFill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50" y="4760913"/>
            <a:ext cx="720725" cy="490537"/>
          </a:xfrm>
          <a:prstGeom prst="rect">
            <a:avLst/>
          </a:prstGeom>
          <a:noFill/>
          <a:ln w="476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150" y="6327775"/>
            <a:ext cx="800100" cy="390525"/>
          </a:xfrm>
          <a:prstGeom prst="rect">
            <a:avLst/>
          </a:prstGeom>
          <a:noFill/>
          <a:ln w="50800">
            <a:solidFill>
              <a:srgbClr val="80D7E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5718175"/>
            <a:ext cx="819150" cy="487363"/>
          </a:xfrm>
          <a:prstGeom prst="rect">
            <a:avLst/>
          </a:prstGeom>
          <a:noFill/>
          <a:ln w="47625">
            <a:solidFill>
              <a:srgbClr val="EC9E9E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0" y="5110163"/>
            <a:ext cx="952500" cy="385762"/>
          </a:xfrm>
          <a:prstGeom prst="rect">
            <a:avLst/>
          </a:prstGeom>
          <a:noFill/>
          <a:ln w="47625">
            <a:solidFill>
              <a:srgbClr val="118D17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74" b="1649"/>
          <a:stretch>
            <a:fillRect/>
          </a:stretch>
        </p:blipFill>
        <p:spPr bwMode="auto">
          <a:xfrm>
            <a:off x="5003800" y="2276475"/>
            <a:ext cx="781050" cy="396875"/>
          </a:xfrm>
          <a:prstGeom prst="rect">
            <a:avLst/>
          </a:prstGeom>
          <a:solidFill>
            <a:schemeClr val="bg1"/>
          </a:solidFill>
          <a:ln w="47625">
            <a:solidFill>
              <a:srgbClr val="C0DB1B"/>
            </a:solidFill>
            <a:miter lim="800000"/>
            <a:headEnd/>
            <a:tailEnd/>
          </a:ln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25" y="5430838"/>
            <a:ext cx="815975" cy="574675"/>
          </a:xfrm>
          <a:prstGeom prst="rect">
            <a:avLst/>
          </a:prstGeom>
          <a:noFill/>
          <a:ln w="47625">
            <a:solidFill>
              <a:srgbClr val="DB292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9" name="Picture 11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913" y="3968750"/>
            <a:ext cx="528637" cy="306388"/>
          </a:xfrm>
          <a:prstGeom prst="rect">
            <a:avLst/>
          </a:prstGeom>
          <a:noFill/>
          <a:ln w="47625">
            <a:solidFill>
              <a:srgbClr val="3557B5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673350"/>
            <a:ext cx="849313" cy="288925"/>
          </a:xfrm>
          <a:prstGeom prst="rect">
            <a:avLst/>
          </a:prstGeom>
          <a:noFill/>
          <a:ln w="47625">
            <a:solidFill>
              <a:srgbClr val="F0EA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3560763"/>
            <a:ext cx="835025" cy="373062"/>
          </a:xfrm>
          <a:prstGeom prst="rect">
            <a:avLst/>
          </a:prstGeom>
          <a:noFill/>
          <a:ln w="47625">
            <a:solidFill>
              <a:srgbClr val="22803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" y="3086100"/>
            <a:ext cx="584200" cy="415925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688" y="3786188"/>
            <a:ext cx="550862" cy="403225"/>
          </a:xfrm>
          <a:prstGeom prst="rect">
            <a:avLst/>
          </a:prstGeom>
          <a:noFill/>
          <a:ln w="47625">
            <a:solidFill>
              <a:srgbClr val="E4CA0C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975" y="4130675"/>
            <a:ext cx="896938" cy="352425"/>
          </a:xfrm>
          <a:prstGeom prst="rect">
            <a:avLst/>
          </a:prstGeom>
          <a:noFill/>
          <a:ln w="47625">
            <a:solidFill>
              <a:srgbClr val="7BDB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713" y="4170363"/>
            <a:ext cx="744537" cy="469900"/>
          </a:xfrm>
          <a:prstGeom prst="rect">
            <a:avLst/>
          </a:prstGeom>
          <a:noFill/>
          <a:ln w="47625">
            <a:solidFill>
              <a:srgbClr val="F0EA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75" y="4591050"/>
            <a:ext cx="727075" cy="493713"/>
          </a:xfrm>
          <a:prstGeom prst="rect">
            <a:avLst/>
          </a:prstGeom>
          <a:noFill/>
          <a:ln w="476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3614738"/>
            <a:ext cx="523875" cy="403225"/>
          </a:xfrm>
          <a:prstGeom prst="rect">
            <a:avLst/>
          </a:prstGeom>
          <a:noFill/>
          <a:ln w="47625">
            <a:solidFill>
              <a:srgbClr val="D9969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2988" y="2933700"/>
            <a:ext cx="736600" cy="207963"/>
          </a:xfrm>
          <a:prstGeom prst="rect">
            <a:avLst/>
          </a:prstGeom>
          <a:noFill/>
          <a:ln w="47625">
            <a:solidFill>
              <a:srgbClr val="E6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1288" y="3549650"/>
            <a:ext cx="577850" cy="444500"/>
          </a:xfrm>
          <a:prstGeom prst="rect">
            <a:avLst/>
          </a:prstGeom>
          <a:solidFill>
            <a:schemeClr val="accent1"/>
          </a:solidFill>
          <a:ln w="47625">
            <a:solidFill>
              <a:srgbClr val="F0EC98"/>
            </a:solidFill>
            <a:miter lim="800000"/>
            <a:headEnd/>
            <a:tailEnd/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163" y="3278188"/>
            <a:ext cx="495300" cy="280987"/>
          </a:xfrm>
          <a:prstGeom prst="rect">
            <a:avLst/>
          </a:prstGeom>
          <a:noFill/>
          <a:ln w="47625">
            <a:solidFill>
              <a:srgbClr val="6D4935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8" y="4140200"/>
            <a:ext cx="695325" cy="282575"/>
          </a:xfrm>
          <a:prstGeom prst="rect">
            <a:avLst/>
          </a:prstGeom>
          <a:noFill/>
          <a:ln w="47625">
            <a:solidFill>
              <a:srgbClr val="F0EA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538" y="4421188"/>
            <a:ext cx="779462" cy="246062"/>
          </a:xfrm>
          <a:prstGeom prst="rect">
            <a:avLst/>
          </a:prstGeom>
          <a:noFill/>
          <a:ln w="34925">
            <a:solidFill>
              <a:srgbClr val="676A5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2825" y="2962275"/>
            <a:ext cx="687388" cy="363538"/>
          </a:xfrm>
          <a:prstGeom prst="rect">
            <a:avLst/>
          </a:prstGeom>
          <a:noFill/>
          <a:ln w="47625">
            <a:solidFill>
              <a:srgbClr val="3AA3C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063" y="4749800"/>
            <a:ext cx="585787" cy="276225"/>
          </a:xfrm>
          <a:prstGeom prst="rect">
            <a:avLst/>
          </a:prstGeom>
          <a:noFill/>
          <a:ln w="47625">
            <a:solidFill>
              <a:srgbClr val="927B7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025" y="2903538"/>
            <a:ext cx="901700" cy="90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025" y="5961063"/>
            <a:ext cx="911225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088" y="4667250"/>
            <a:ext cx="900112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45" name="Picture 19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66" b="12125"/>
          <a:stretch>
            <a:fillRect/>
          </a:stretch>
        </p:blipFill>
        <p:spPr bwMode="auto">
          <a:xfrm>
            <a:off x="8075613" y="3898900"/>
            <a:ext cx="909637" cy="68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8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611188" y="404813"/>
            <a:ext cx="7904162" cy="1285875"/>
          </a:xfrm>
        </p:spPr>
        <p:txBody>
          <a:bodyPr/>
          <a:lstStyle/>
          <a:p>
            <a:pPr eaLnBrk="1" hangingPunct="1"/>
            <a:r>
              <a:rPr lang="en-CA" altLang="en-US" smtClean="0"/>
              <a:t>2. Case studies</a:t>
            </a:r>
          </a:p>
        </p:txBody>
      </p:sp>
      <p:pic>
        <p:nvPicPr>
          <p:cNvPr id="399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577975"/>
            <a:ext cx="8280400" cy="4252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595313" y="412750"/>
            <a:ext cx="7886700" cy="1325563"/>
          </a:xfrm>
        </p:spPr>
        <p:txBody>
          <a:bodyPr/>
          <a:lstStyle/>
          <a:p>
            <a:pPr eaLnBrk="1" hangingPunct="1"/>
            <a:r>
              <a:rPr lang="en-CA" altLang="en-US" smtClean="0"/>
              <a:t>2. Case studies </a:t>
            </a:r>
            <a:r>
              <a:rPr lang="en-CA" altLang="en-US" i="1" smtClean="0"/>
              <a:t>continued</a:t>
            </a:r>
          </a:p>
        </p:txBody>
      </p:sp>
      <p:pic>
        <p:nvPicPr>
          <p:cNvPr id="4096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925" y="1557338"/>
            <a:ext cx="8259763" cy="445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>
          <a:xfrm>
            <a:off x="468313" y="260350"/>
            <a:ext cx="8229600" cy="922338"/>
          </a:xfrm>
        </p:spPr>
        <p:txBody>
          <a:bodyPr/>
          <a:lstStyle/>
          <a:p>
            <a:pPr eaLnBrk="1" hangingPunct="1"/>
            <a:r>
              <a:rPr lang="en-CA" altLang="en-US" sz="3400" smtClean="0">
                <a:solidFill>
                  <a:srgbClr val="27AFE5"/>
                </a:solidFill>
              </a:rPr>
              <a:t>3. DLMtool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50" y="1341438"/>
            <a:ext cx="8229600" cy="5326062"/>
          </a:xfrm>
        </p:spPr>
        <p:txBody>
          <a:bodyPr/>
          <a:lstStyle/>
          <a:p>
            <a:pPr eaLnBrk="1" hangingPunct="1">
              <a:spcAft>
                <a:spcPts val="300"/>
              </a:spcAft>
            </a:pPr>
            <a:r>
              <a:rPr lang="en-CA" altLang="en-US" smtClean="0">
                <a:solidFill>
                  <a:srgbClr val="0070C0"/>
                </a:solidFill>
              </a:rPr>
              <a:t>Rapid operating model builder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 smtClean="0">
                <a:solidFill>
                  <a:srgbClr val="0070C0"/>
                </a:solidFill>
              </a:rPr>
              <a:t>100+ data-limited and data-moderate MPs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 smtClean="0">
                <a:solidFill>
                  <a:srgbClr val="0070C0"/>
                </a:solidFill>
              </a:rPr>
              <a:t>Value of information analytics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 smtClean="0">
                <a:solidFill>
                  <a:srgbClr val="0070C0"/>
                </a:solidFill>
              </a:rPr>
              <a:t>MP feasibility analysis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 smtClean="0">
                <a:solidFill>
                  <a:srgbClr val="0070C0"/>
                </a:solidFill>
              </a:rPr>
              <a:t>Convergence diagnostics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 smtClean="0">
                <a:solidFill>
                  <a:srgbClr val="0070C0"/>
                </a:solidFill>
              </a:rPr>
              <a:t>Performance graphing routines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 smtClean="0">
                <a:solidFill>
                  <a:srgbClr val="0070C0"/>
                </a:solidFill>
              </a:rPr>
              <a:t>Supporting functions (Operating models from SRA etc)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 smtClean="0">
                <a:solidFill>
                  <a:srgbClr val="0070C0"/>
                </a:solidFill>
              </a:rPr>
              <a:t>Customizable: easy to add new MPs, performance metrics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 smtClean="0">
                <a:solidFill>
                  <a:srgbClr val="0070C0"/>
                </a:solidFill>
              </a:rPr>
              <a:t>Highly flexible (embedded in R or easy I/O etc)</a:t>
            </a:r>
          </a:p>
          <a:p>
            <a:pPr eaLnBrk="1" hangingPunct="1">
              <a:spcAft>
                <a:spcPts val="300"/>
              </a:spcAft>
            </a:pPr>
            <a:r>
              <a:rPr lang="en-CA" altLang="en-US" smtClean="0">
                <a:solidFill>
                  <a:srgbClr val="0070C0"/>
                </a:solidFill>
              </a:rPr>
              <a:t>Parallel processing enabled (compatible with supercomputing)</a:t>
            </a:r>
          </a:p>
          <a:p>
            <a:pPr eaLnBrk="1" hangingPunct="1"/>
            <a:endParaRPr lang="en-CA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611560" y="332656"/>
            <a:ext cx="7886700" cy="1008062"/>
          </a:xfrm>
        </p:spPr>
        <p:txBody>
          <a:bodyPr/>
          <a:lstStyle/>
          <a:p>
            <a:pPr eaLnBrk="1" hangingPunct="1"/>
            <a:r>
              <a:rPr lang="en-CA" altLang="en-US" dirty="0" smtClean="0"/>
              <a:t>4. Correct Usage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1484784"/>
            <a:ext cx="8208962" cy="5040312"/>
          </a:xfrm>
        </p:spPr>
        <p:txBody>
          <a:bodyPr/>
          <a:lstStyle/>
          <a:p>
            <a:pPr marL="0" indent="0" eaLnBrk="1" hangingPunct="1">
              <a:spcBef>
                <a:spcPts val="1800"/>
              </a:spcBef>
              <a:buFont typeface="Arial" charset="0"/>
              <a:buNone/>
              <a:defRPr/>
            </a:pPr>
            <a:r>
              <a:rPr lang="en-CA" sz="2200" i="1" dirty="0" smtClean="0"/>
              <a:t>Considering Punt et al. (2015) best practices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 smtClean="0"/>
              <a:t>Identify performance objectives first (but see Nakatsuka 2016)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 smtClean="0"/>
              <a:t>Do not arbitrarily alter operating models to achieve objectives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 smtClean="0"/>
              <a:t>Adopt MPs that have been tested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 smtClean="0"/>
              <a:t>Selected MPs by MSE, not according to the magnitude of catches they provide given the current real data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 smtClean="0"/>
              <a:t>Don’t change the MP that is being used in management unless there is an update in operating model or obvious catastrophe</a:t>
            </a:r>
          </a:p>
          <a:p>
            <a:pPr eaLnBrk="1" hangingPunct="1">
              <a:spcBef>
                <a:spcPts val="1800"/>
              </a:spcBef>
              <a:defRPr/>
            </a:pPr>
            <a:r>
              <a:rPr lang="en-CA" sz="2200" dirty="0" smtClean="0"/>
              <a:t>If an MP is to be adopted, make sure that the assumptions of the MP are well understood</a:t>
            </a:r>
          </a:p>
          <a:p>
            <a:pPr marL="0" indent="0" eaLnBrk="1" hangingPunct="1">
              <a:buFont typeface="Arial" charset="0"/>
              <a:buNone/>
              <a:defRPr/>
            </a:pPr>
            <a:endParaRPr lang="en-CA" sz="2200" dirty="0" smtClean="0"/>
          </a:p>
          <a:p>
            <a:pPr eaLnBrk="1" hangingPunct="1">
              <a:defRPr/>
            </a:pPr>
            <a:endParaRPr lang="en-CA" sz="2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370</Words>
  <Application>Microsoft Office PowerPoint</Application>
  <PresentationFormat>On-screen Show (4:3)</PresentationFormat>
  <Paragraphs>70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Depth</vt:lpstr>
      <vt:lpstr>1_Office Theme</vt:lpstr>
      <vt:lpstr>Office Theme</vt:lpstr>
      <vt:lpstr>PowerPoint Presentation</vt:lpstr>
      <vt:lpstr>Agenda</vt:lpstr>
      <vt:lpstr>1. Overview</vt:lpstr>
      <vt:lpstr>PowerPoint Presentation</vt:lpstr>
      <vt:lpstr>PowerPoint Presentation</vt:lpstr>
      <vt:lpstr>2. Case studies</vt:lpstr>
      <vt:lpstr>2. Case studies continued</vt:lpstr>
      <vt:lpstr>3. DLMtool features</vt:lpstr>
      <vt:lpstr>4. Correct Usage</vt:lpstr>
      <vt:lpstr>5. Future additions</vt:lpstr>
      <vt:lpstr>Future applications</vt:lpstr>
      <vt:lpstr>Online demo (www.datalimitedtoolkit.org/demo)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Carruthers</dc:creator>
  <cp:lastModifiedBy>Tom Carruthers</cp:lastModifiedBy>
  <cp:revision>20</cp:revision>
  <dcterms:created xsi:type="dcterms:W3CDTF">2017-03-29T20:35:38Z</dcterms:created>
  <dcterms:modified xsi:type="dcterms:W3CDTF">2017-05-07T20:13:17Z</dcterms:modified>
</cp:coreProperties>
</file>

<file path=docProps/thumbnail.jpeg>
</file>